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CA634B-CDD3-4EA2-953B-0845B50B4A7C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7EDB1AB-1927-4D99-AE92-E3F39392CF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0"/>
            <a:ext cx="47525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INVESTIGATION</a:t>
            </a:r>
            <a:endParaRPr lang="en-US" sz="4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836712"/>
            <a:ext cx="867645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/>
              <a:t>What should be in your document?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sz="2400" b="1" dirty="0"/>
              <a:t>Problem identified – Why are you working on this project and what you want to tell others?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 </a:t>
            </a:r>
            <a:r>
              <a:rPr lang="en-GB" sz="2400" b="1" dirty="0"/>
              <a:t>Introduction of cells (Plant &amp; Animal)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 </a:t>
            </a:r>
            <a:r>
              <a:rPr lang="en-GB" sz="2400" b="1" dirty="0"/>
              <a:t>How are cells built to give life</a:t>
            </a:r>
            <a:r>
              <a:rPr lang="en-GB" sz="2400" b="1" dirty="0" smtClean="0"/>
              <a:t>?</a:t>
            </a:r>
            <a:endParaRPr lang="en-GB" sz="2400" b="1" dirty="0"/>
          </a:p>
          <a:p>
            <a:pPr marL="342900" indent="-342900"/>
            <a:endParaRPr lang="en-GB" dirty="0"/>
          </a:p>
          <a:p>
            <a:pPr marL="342900" indent="-342900"/>
            <a:r>
              <a:rPr lang="en-GB" sz="3200" b="1" u="sng" dirty="0" smtClean="0"/>
              <a:t>DESIGN SPECIFICATION –</a:t>
            </a:r>
          </a:p>
          <a:p>
            <a:pPr marL="342900" indent="-342900"/>
            <a:endParaRPr lang="en-GB" dirty="0"/>
          </a:p>
          <a:p>
            <a:pPr marL="342900" indent="-342900">
              <a:buAutoNum type="arabicPeriod"/>
            </a:pPr>
            <a:r>
              <a:rPr lang="en-GB" sz="2400" b="1" dirty="0" smtClean="0"/>
              <a:t>Which software are you going to use to draw CELLS?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What will be the paper size and orientation?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Will you be labelling the parts as it is in the picture?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Are you thinking of any background for the page?</a:t>
            </a:r>
          </a:p>
          <a:p>
            <a:pPr marL="342900" indent="-342900">
              <a:buAutoNum type="arabicPeriod"/>
            </a:pPr>
            <a:r>
              <a:rPr lang="en-GB" sz="2400" b="1" dirty="0" smtClean="0"/>
              <a:t>Resources from where you got your information and images.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237312"/>
            <a:ext cx="4860032" cy="64807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AOI – HEALTH &amp; SOCIAL EDUCATION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76056" y="6237312"/>
            <a:ext cx="4067944" cy="62068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ATL – INFORMATION LITERACY &amp; SKILLS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4" name="Picture 2" descr="http://r18.cooltext.com/rendered/cooltext99664238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0"/>
            <a:ext cx="313184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5656" y="116632"/>
            <a:ext cx="5616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DESIGN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1052736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Students must create at least </a:t>
            </a:r>
            <a:r>
              <a:rPr lang="en-US" sz="3200" b="1" u="sng" dirty="0" smtClean="0">
                <a:solidFill>
                  <a:srgbClr val="FF0000"/>
                </a:solidFill>
              </a:rPr>
              <a:t>three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designs for each page </a:t>
            </a:r>
            <a:r>
              <a:rPr lang="en-US" sz="3200" b="1" u="sng" dirty="0" smtClean="0">
                <a:solidFill>
                  <a:srgbClr val="FF0000"/>
                </a:solidFill>
              </a:rPr>
              <a:t>one</a:t>
            </a:r>
            <a:r>
              <a:rPr lang="en-US" sz="3200" dirty="0" smtClean="0"/>
              <a:t> for plant cell and </a:t>
            </a:r>
            <a:r>
              <a:rPr lang="en-US" sz="3200" b="1" u="sng" dirty="0" smtClean="0">
                <a:solidFill>
                  <a:srgbClr val="FF0000"/>
                </a:solidFill>
              </a:rPr>
              <a:t>one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for animal cell and fully evaluate them against the design specifications.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21297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EXAMPLE: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321297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S- Plant Cell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7544" y="3933056"/>
            <a:ext cx="2736304" cy="201622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35696" y="4293096"/>
            <a:ext cx="864096" cy="936104"/>
          </a:xfrm>
          <a:prstGeom prst="ellips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7544" y="4077072"/>
            <a:ext cx="12961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Picture from internet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27784" y="414908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71800" y="458112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99792" y="5013176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35696" y="530120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339752" y="5229200"/>
            <a:ext cx="207640" cy="63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27584" y="55892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TITLE (PLANT CELL)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1" idx="3"/>
          </p:cNvCxnSpPr>
          <p:nvPr/>
        </p:nvCxnSpPr>
        <p:spPr>
          <a:xfrm flipV="1">
            <a:off x="2987824" y="4581128"/>
            <a:ext cx="576064" cy="36004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07904" y="44371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Labels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411760" y="4761148"/>
            <a:ext cx="1152128" cy="54006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07904" y="5157192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is the drawing I will do in Paint.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580112" y="3212976"/>
            <a:ext cx="2808312" cy="1512168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228184" y="328498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Title – Plant Cell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380312" y="3645024"/>
            <a:ext cx="936104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Picture from the </a:t>
            </a:r>
            <a:r>
              <a:rPr lang="en-GB" dirty="0" smtClean="0">
                <a:solidFill>
                  <a:srgbClr val="FF0000"/>
                </a:solidFill>
              </a:rPr>
              <a:t>net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Donut 24"/>
          <p:cNvSpPr/>
          <p:nvPr/>
        </p:nvSpPr>
        <p:spPr>
          <a:xfrm>
            <a:off x="5724128" y="3501008"/>
            <a:ext cx="936104" cy="1080120"/>
          </a:xfrm>
          <a:prstGeom prst="don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60232" y="422108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516216" y="4509120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32240" y="3861048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588224" y="3645024"/>
            <a:ext cx="21602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860032" y="4005064"/>
            <a:ext cx="1008112" cy="1296144"/>
          </a:xfrm>
          <a:prstGeom prst="straightConnector1">
            <a:avLst/>
          </a:prstGeom>
          <a:ln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2"/>
          </p:cNvCxnSpPr>
          <p:nvPr/>
        </p:nvCxnSpPr>
        <p:spPr>
          <a:xfrm flipH="1">
            <a:off x="4572000" y="3933056"/>
            <a:ext cx="2268252" cy="504056"/>
          </a:xfrm>
          <a:prstGeom prst="straightConnector1">
            <a:avLst/>
          </a:prstGeom>
          <a:ln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804248" y="5013176"/>
            <a:ext cx="151216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236296" y="5157192"/>
            <a:ext cx="504056" cy="50405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arallelogram 36"/>
          <p:cNvSpPr/>
          <p:nvPr/>
        </p:nvSpPr>
        <p:spPr>
          <a:xfrm>
            <a:off x="6948264" y="5949280"/>
            <a:ext cx="648072" cy="432048"/>
          </a:xfrm>
          <a:prstGeom prst="parallelogra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374796" y="5738773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Title –plant cell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6444208" y="537321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64088" y="5229200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Picture from the net.</a:t>
            </a:r>
            <a:endParaRPr lang="en-US" sz="1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4788024" y="5877272"/>
            <a:ext cx="2376264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83568" y="61653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- 1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804248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- 2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847856" y="63813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- 3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0"/>
            <a:ext cx="5256584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PLAN -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05273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Follow what you need to do in this section:</a:t>
            </a:r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323528" y="170080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Planning is of primary importance in the demonstration of the ability to organize both time and resources. In order for this stage to be assessed, students must document </a:t>
            </a:r>
            <a:r>
              <a:rPr lang="en-US" sz="2400" i="1" smtClean="0"/>
              <a:t>their work-plan </a:t>
            </a:r>
            <a:r>
              <a:rPr lang="en-US" sz="2400" i="1" dirty="0" smtClean="0"/>
              <a:t>and justify their choice of alternatives.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356992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An example :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Open and log on to Ms Paint will take me 1 minute.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I will look at the features of Ms Paint  - 15 minutes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Start looking at background – 10 minutes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Work with shapes – 10 minutes 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Look at how the text box can be created – 10 minutes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……..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……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0"/>
            <a:ext cx="734481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CREATE STAGE</a:t>
            </a:r>
            <a:endParaRPr lang="en-US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6409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Get started with Ms Paint software and work on creating the cells asked for:</a:t>
            </a:r>
          </a:p>
          <a:p>
            <a:pPr>
              <a:buFontTx/>
              <a:buChar char="-"/>
            </a:pPr>
            <a:r>
              <a:rPr lang="en-GB" sz="28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GB" sz="2800" b="1" dirty="0" smtClean="0">
                <a:solidFill>
                  <a:srgbClr val="FFC000"/>
                </a:solidFill>
                <a:latin typeface="Bookman Old Style" pitchFamily="18" charset="0"/>
              </a:rPr>
              <a:t>Copy the Internet picture of a </a:t>
            </a:r>
            <a:r>
              <a:rPr lang="en-GB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PLANT CELL </a:t>
            </a:r>
            <a:r>
              <a:rPr lang="en-GB" sz="2800" b="1" dirty="0" smtClean="0">
                <a:solidFill>
                  <a:srgbClr val="FFC000"/>
                </a:solidFill>
                <a:latin typeface="Bookman Old Style" pitchFamily="18" charset="0"/>
              </a:rPr>
              <a:t>and draw using the Paint tools as the Plant cell you have pasted on paint. </a:t>
            </a:r>
          </a:p>
          <a:p>
            <a:pPr>
              <a:buFontTx/>
              <a:buChar char="-"/>
            </a:pPr>
            <a:r>
              <a:rPr lang="en-GB" sz="28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  <a:latin typeface="Bookman Old Style" pitchFamily="18" charset="0"/>
              </a:rPr>
              <a:t>Label the parts as shown  in the Picture.</a:t>
            </a:r>
          </a:p>
          <a:p>
            <a:pPr>
              <a:buFontTx/>
              <a:buChar char="-"/>
            </a:pPr>
            <a:r>
              <a:rPr lang="en-GB" sz="28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GB" sz="2800" b="1" dirty="0" smtClean="0">
                <a:solidFill>
                  <a:srgbClr val="00B0F0"/>
                </a:solidFill>
                <a:latin typeface="Bookman Old Style" pitchFamily="18" charset="0"/>
              </a:rPr>
              <a:t>Insert your name at the bottom of the page</a:t>
            </a:r>
          </a:p>
          <a:p>
            <a:pPr>
              <a:buFontTx/>
              <a:buChar char="-"/>
            </a:pPr>
            <a:r>
              <a:rPr lang="en-GB" sz="28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GB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Clear title on the page stating “PLANT CELL” or “ANIMAL CELL”.</a:t>
            </a:r>
          </a:p>
          <a:p>
            <a:pPr>
              <a:buFontTx/>
              <a:buChar char="-"/>
            </a:pPr>
            <a:r>
              <a:rPr lang="en-GB" sz="28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GB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By next </a:t>
            </a:r>
            <a:r>
              <a:rPr lang="en-GB" sz="2800" b="1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SUNDAY</a:t>
            </a:r>
            <a:r>
              <a:rPr lang="en-GB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you should complete the task.</a:t>
            </a:r>
          </a:p>
          <a:p>
            <a:pPr>
              <a:buFontTx/>
              <a:buChar char="-"/>
            </a:pPr>
            <a:endParaRPr lang="en-GB" sz="28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FontTx/>
              <a:buChar char="-"/>
            </a:pPr>
            <a:endParaRPr lang="en-US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0"/>
            <a:ext cx="65527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EVALUATE</a:t>
            </a:r>
            <a:endParaRPr lang="en-US" sz="4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764704"/>
            <a:ext cx="828092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This is the last stage of your MYP Design Cycle project. Now is the time when you have to evaluate your drawings and how you performed. Follow the steps:</a:t>
            </a:r>
          </a:p>
          <a:p>
            <a:endParaRPr lang="en-GB" sz="28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n-GB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Product (Drawing) Evaluation:</a:t>
            </a: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&gt; </a:t>
            </a:r>
            <a:r>
              <a:rPr lang="en-GB" sz="2800" b="1" dirty="0" smtClean="0">
                <a:solidFill>
                  <a:srgbClr val="00B050"/>
                </a:solidFill>
              </a:rPr>
              <a:t>Explain how good is your drawing of animal cell and plant cell?</a:t>
            </a: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&gt;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Did you learn something while you were drawing the cells?</a:t>
            </a: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&gt; Did you use the features and tools in Ms Paint?</a:t>
            </a:r>
          </a:p>
          <a:p>
            <a:pPr marL="457200" indent="-457200"/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&gt; </a:t>
            </a:r>
            <a:r>
              <a:rPr lang="en-GB" sz="2800" b="1" dirty="0" smtClean="0">
                <a:solidFill>
                  <a:srgbClr val="FFFF00"/>
                </a:solidFill>
              </a:rPr>
              <a:t>Show your drawings to at least TWO of your friends and ask them what they think of your drawings.</a:t>
            </a:r>
          </a:p>
          <a:p>
            <a:pPr marL="457200" indent="-457200"/>
            <a:endParaRPr lang="en-GB" sz="28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mnicholas\AppData\Local\Microsoft\Windows\Temporary Internet Files\Content.IE5\GC0MO3WQ\MC9004415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2108">
            <a:off x="7020272" y="2076244"/>
            <a:ext cx="1387273" cy="1238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nicholas\AppData\Local\Microsoft\Windows\Temporary Internet Files\Content.IE5\GC0MO3WQ\MC9004415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12037">
            <a:off x="7411739" y="38182"/>
            <a:ext cx="1511244" cy="15687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0"/>
            <a:ext cx="4309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CONTINUED: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052736"/>
            <a:ext cx="828092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u="sng" dirty="0" smtClean="0">
                <a:solidFill>
                  <a:srgbClr val="FFFF00"/>
                </a:solidFill>
              </a:rPr>
              <a:t>2. SELF EVALUATION: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FF0000"/>
                </a:solidFill>
              </a:rPr>
              <a:t> &gt; </a:t>
            </a:r>
            <a:r>
              <a:rPr lang="en-GB" sz="2800" b="1" dirty="0" smtClean="0">
                <a:solidFill>
                  <a:srgbClr val="00B0F0"/>
                </a:solidFill>
              </a:rPr>
              <a:t>How well did you perform in completing the project?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FF0000"/>
                </a:solidFill>
              </a:rPr>
              <a:t> &gt; </a:t>
            </a:r>
            <a:r>
              <a:rPr lang="en-GB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Did you face any difficulties in completing the task?</a:t>
            </a:r>
          </a:p>
          <a:p>
            <a:endParaRPr lang="en-GB" sz="2800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rgbClr val="FFC000"/>
                </a:solidFill>
              </a:rPr>
              <a:t>Which stage of the design cycle was interesting for you?</a:t>
            </a:r>
          </a:p>
          <a:p>
            <a:pPr>
              <a:buFont typeface="Wingdings"/>
              <a:buChar char="Ø"/>
            </a:pPr>
            <a:endParaRPr lang="en-GB" sz="2800" dirty="0" smtClean="0">
              <a:solidFill>
                <a:srgbClr val="FF0000"/>
              </a:solidFill>
            </a:endParaRPr>
          </a:p>
          <a:p>
            <a:pPr>
              <a:buFont typeface="Wingdings"/>
              <a:buChar char="Ø"/>
            </a:pPr>
            <a:r>
              <a:rPr lang="en-GB" sz="2800" b="1" dirty="0" smtClean="0">
                <a:solidFill>
                  <a:srgbClr val="FFFF00"/>
                </a:solidFill>
              </a:rPr>
              <a:t>Do you think you could have improved your drawing if you had more time?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185</TotalTime>
  <Words>498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mnicholas</dc:creator>
  <cp:lastModifiedBy>mnicholas</cp:lastModifiedBy>
  <cp:revision>11</cp:revision>
  <dcterms:created xsi:type="dcterms:W3CDTF">2013-04-17T04:15:22Z</dcterms:created>
  <dcterms:modified xsi:type="dcterms:W3CDTF">2013-05-15T04:55:16Z</dcterms:modified>
</cp:coreProperties>
</file>